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7" roundtripDataSignature="AMtx7miXK2Gn9MF/wvjz1cqGdEWhrCC2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61FA552-3EAD-4277-96DF-DC5D2327E5D1}">
  <a:tblStyle styleId="{561FA552-3EAD-4277-96DF-DC5D2327E5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7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a1d4283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24a1d4283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" name="Google Shape;72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456739ae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456739ae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56d96ed1ec9b3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856d96ed1ec9b3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1" name="Google Shape;5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4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9" name="Google Shape;59;p4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0" name="Google Shape;60;p4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4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4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hyperlink" Target="https://www.ubs.com/global/en/investment-bank/in-focus/research-focus/china-360/2020/warehouse-robotics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 txBox="1"/>
          <p:nvPr>
            <p:ph type="ctrTitle"/>
          </p:nvPr>
        </p:nvSpPr>
        <p:spPr>
          <a:xfrm>
            <a:off x="311708" y="7338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1313"/>
              <a:buNone/>
            </a:pPr>
            <a:r>
              <a:t/>
            </a:r>
            <a:endParaRPr sz="4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6086"/>
              <a:buNone/>
            </a:pPr>
            <a:r>
              <a:rPr lang="en" sz="3955">
                <a:latin typeface="Times New Roman"/>
                <a:ea typeface="Times New Roman"/>
                <a:cs typeface="Times New Roman"/>
                <a:sym typeface="Times New Roman"/>
              </a:rPr>
              <a:t>Introduction to Robotics</a:t>
            </a:r>
            <a:endParaRPr sz="395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6086"/>
              <a:buNone/>
            </a:pPr>
            <a:r>
              <a:rPr lang="en" sz="3955">
                <a:latin typeface="Times New Roman"/>
                <a:ea typeface="Times New Roman"/>
                <a:cs typeface="Times New Roman"/>
                <a:sym typeface="Times New Roman"/>
              </a:rPr>
              <a:t>CSE 461</a:t>
            </a:r>
            <a:endParaRPr sz="395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1"/>
          <p:cNvSpPr txBox="1"/>
          <p:nvPr>
            <p:ph idx="1" type="subTitle"/>
          </p:nvPr>
        </p:nvSpPr>
        <p:spPr>
          <a:xfrm>
            <a:off x="311700" y="2834125"/>
            <a:ext cx="8520600" cy="13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Lecture 1: Chapter 1(Introduction to robotics: basics)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Niloy Irtisam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Lecturer, Dept. of Computer Science and Engineering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Brac University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" name="Google Shape;6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8405" y="123700"/>
            <a:ext cx="1311550" cy="13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9"/>
          <p:cNvSpPr/>
          <p:nvPr/>
        </p:nvSpPr>
        <p:spPr>
          <a:xfrm>
            <a:off x="7420250" y="4665900"/>
            <a:ext cx="590100" cy="3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6200" y="122125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Robotics</a:t>
            </a:r>
            <a:endParaRPr/>
          </a:p>
        </p:txBody>
      </p:sp>
      <p:sp>
        <p:nvSpPr>
          <p:cNvPr id="133" name="Google Shape;133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Robotics is a branch of engineering and computer science that deals with the </a:t>
            </a:r>
            <a:r>
              <a:rPr lang="en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design, construction, operation, and use of robots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0"/>
          <p:cNvSpPr/>
          <p:nvPr/>
        </p:nvSpPr>
        <p:spPr>
          <a:xfrm>
            <a:off x="7420250" y="4665900"/>
            <a:ext cx="590100" cy="3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45" name="Google Shape;14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025" y="1457288"/>
            <a:ext cx="3344225" cy="222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0649" y="1370899"/>
            <a:ext cx="3602576" cy="240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52" name="Google Shape;15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350" y="1152475"/>
            <a:ext cx="6921300" cy="38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61950"/>
            <a:ext cx="8839201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5"/>
          <p:cNvSpPr txBox="1"/>
          <p:nvPr/>
        </p:nvSpPr>
        <p:spPr>
          <a:xfrm>
            <a:off x="2416250" y="4990400"/>
            <a:ext cx="54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5"/>
          <p:cNvSpPr txBox="1"/>
          <p:nvPr/>
        </p:nvSpPr>
        <p:spPr>
          <a:xfrm>
            <a:off x="45300" y="4781550"/>
            <a:ext cx="935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https://www.ubs.com/global/en/investment-bank/in-focus/research-focus/china-360/2020/warehouse-robotics.html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How Robots Are Used Across Industries</a:t>
            </a:r>
            <a:endParaRPr/>
          </a:p>
        </p:txBody>
      </p:sp>
      <p:sp>
        <p:nvSpPr>
          <p:cNvPr id="165" name="Google Shape;16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Industrial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Farming and Agriculture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Healthcare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Logistics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Family Robots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a1d4283c5_0_0"/>
          <p:cNvSpPr txBox="1"/>
          <p:nvPr>
            <p:ph type="title"/>
          </p:nvPr>
        </p:nvSpPr>
        <p:spPr>
          <a:xfrm>
            <a:off x="311700" y="450625"/>
            <a:ext cx="8520600" cy="15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Think of some features for your own family robot 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Next Class</a:t>
            </a:r>
            <a:endParaRPr/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Laws of Robotics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Primitives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Paradigms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/>
          <p:nvPr>
            <p:ph type="title"/>
          </p:nvPr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/>
              <a:t>Marks Distribution</a:t>
            </a:r>
            <a:endParaRPr/>
          </a:p>
        </p:txBody>
      </p:sp>
      <p:sp>
        <p:nvSpPr>
          <p:cNvPr id="75" name="Google Shape;75;p3"/>
          <p:cNvSpPr txBox="1"/>
          <p:nvPr>
            <p:ph idx="1" type="body"/>
          </p:nvPr>
        </p:nvSpPr>
        <p:spPr>
          <a:xfrm>
            <a:off x="457200" y="900113"/>
            <a:ext cx="82296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Quizzes/Class Tests: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15%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Attendance :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5%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 Term Examination: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20%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Examination: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35%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%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10%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Total: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100%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56739aeaf_0_0"/>
          <p:cNvSpPr txBox="1"/>
          <p:nvPr>
            <p:ph type="title"/>
          </p:nvPr>
        </p:nvSpPr>
        <p:spPr>
          <a:xfrm>
            <a:off x="3799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Syllabus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81" name="Google Shape;81;g2456739aeaf_0_0"/>
          <p:cNvGraphicFramePr/>
          <p:nvPr/>
        </p:nvGraphicFramePr>
        <p:xfrm>
          <a:off x="1020775" y="57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{561FA552-3EAD-4277-96DF-DC5D2327E5D1}</a:tableStyleId>
              </a:tblPr>
              <a:tblGrid>
                <a:gridCol w="1809875"/>
                <a:gridCol w="3960600"/>
                <a:gridCol w="1468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Chapter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Class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. Robotics Basics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Definition of Robot, Robotics, Roboticity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Autonomy, Laws of Robotics, Types of robots, Paradigms, Subsystem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1 - 4</a:t>
                      </a:r>
                      <a:endParaRPr b="1"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 .  Introduction to Industrial Arm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Manipulator Types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</a:t>
                      </a: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Forward Kinematics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</a:t>
                      </a: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Inverse Kinematics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5 - 8</a:t>
                      </a:r>
                      <a:endParaRPr b="1"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  Trajectory Planning and Wrists mechanism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Joints space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</a:t>
                      </a: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Linear Path Planning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</a:t>
                      </a: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Non Linear Path Planning 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9 - 10</a:t>
                      </a:r>
                      <a:endParaRPr b="1"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 .  Control System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Types of Control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</a:t>
                      </a: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Block diagram solving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 </a:t>
                      </a: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PID control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</a:t>
                      </a: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Fuzzy Logic Control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11 - 13</a:t>
                      </a:r>
                      <a:endParaRPr b="1"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  Robot Navigation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Path Planning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</a:t>
                      </a: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Localization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</a:t>
                      </a: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Mapping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,</a:t>
                      </a: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Exploration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14 - 15</a:t>
                      </a:r>
                      <a:endParaRPr b="1"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 . Robot Learning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Machine Learning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Reinforcement Learning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Computer Vision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16 - 18</a:t>
                      </a:r>
                      <a:endParaRPr b="1"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is a robot?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56d96ed1ec9b39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is a robot?</a:t>
            </a:r>
            <a:endParaRPr/>
          </a:p>
        </p:txBody>
      </p:sp>
      <p:sp>
        <p:nvSpPr>
          <p:cNvPr id="92" name="Google Shape;92;g856d96ed1ec9b39_0"/>
          <p:cNvSpPr txBox="1"/>
          <p:nvPr/>
        </p:nvSpPr>
        <p:spPr>
          <a:xfrm>
            <a:off x="273875" y="1591150"/>
            <a:ext cx="8520600" cy="12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An </a:t>
            </a:r>
            <a:r>
              <a:rPr lang="en" sz="1800">
                <a:solidFill>
                  <a:srgbClr val="1155CC"/>
                </a:solidFill>
              </a:rPr>
              <a:t>embodied </a:t>
            </a:r>
            <a:r>
              <a:rPr lang="en" sz="1800">
                <a:solidFill>
                  <a:srgbClr val="000000"/>
                </a:solidFill>
              </a:rPr>
              <a:t>agent that can be </a:t>
            </a:r>
            <a:r>
              <a:rPr lang="en" sz="1800">
                <a:solidFill>
                  <a:srgbClr val="1155CC"/>
                </a:solidFill>
              </a:rPr>
              <a:t>programmed</a:t>
            </a:r>
            <a:r>
              <a:rPr lang="en" sz="1800">
                <a:solidFill>
                  <a:srgbClr val="000000"/>
                </a:solidFill>
              </a:rPr>
              <a:t> to perform </a:t>
            </a:r>
            <a:r>
              <a:rPr lang="en" sz="1800">
                <a:solidFill>
                  <a:srgbClr val="1155CC"/>
                </a:solidFill>
              </a:rPr>
              <a:t>physical tasks.</a:t>
            </a:r>
            <a:endParaRPr sz="18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What is a robot?</a:t>
            </a:r>
            <a:endParaRPr/>
          </a:p>
        </p:txBody>
      </p:sp>
      <p:sp>
        <p:nvSpPr>
          <p:cNvPr id="98" name="Google Shape;98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"A </a:t>
            </a:r>
            <a:r>
              <a:rPr lang="en" sz="1400">
                <a:solidFill>
                  <a:srgbClr val="1155CC"/>
                </a:solidFill>
              </a:rPr>
              <a:t>reprogrammable, multifunctional manipulator</a:t>
            </a:r>
            <a:r>
              <a:rPr lang="en" sz="1400">
                <a:solidFill>
                  <a:schemeClr val="dk1"/>
                </a:solidFill>
              </a:rPr>
              <a:t> designed to </a:t>
            </a:r>
            <a:r>
              <a:rPr lang="en" sz="1400">
                <a:solidFill>
                  <a:srgbClr val="1155CC"/>
                </a:solidFill>
              </a:rPr>
              <a:t>move material, parts, tools, or specialized devices</a:t>
            </a:r>
            <a:r>
              <a:rPr lang="en" sz="1400">
                <a:solidFill>
                  <a:schemeClr val="dk1"/>
                </a:solidFill>
              </a:rPr>
              <a:t> through various programmed motions for the performance of a variety of task."</a:t>
            </a:r>
            <a:endParaRPr sz="1400">
              <a:solidFill>
                <a:schemeClr val="dk1"/>
              </a:solidFill>
            </a:endParaRPr>
          </a:p>
          <a:p>
            <a:pPr indent="0" lvl="0" marL="381000" marR="3810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51260"/>
              <a:buNone/>
            </a:pPr>
            <a:r>
              <a:rPr i="1" lang="en" sz="1400">
                <a:solidFill>
                  <a:schemeClr val="dk1"/>
                </a:solidFill>
              </a:rPr>
              <a:t>[Robot Institute of America, 1979]</a:t>
            </a:r>
            <a:endParaRPr i="1" sz="1400">
              <a:solidFill>
                <a:schemeClr val="dk1"/>
              </a:solidFill>
            </a:endParaRPr>
          </a:p>
          <a:p>
            <a:pPr indent="0" lvl="0" marL="381000" marR="3810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"An </a:t>
            </a:r>
            <a:r>
              <a:rPr lang="en" sz="1400">
                <a:solidFill>
                  <a:srgbClr val="1155CC"/>
                </a:solidFill>
              </a:rPr>
              <a:t>automatic device</a:t>
            </a:r>
            <a:r>
              <a:rPr lang="en" sz="1400">
                <a:solidFill>
                  <a:schemeClr val="dk1"/>
                </a:solidFill>
              </a:rPr>
              <a:t> that performs functions normally </a:t>
            </a:r>
            <a:r>
              <a:rPr lang="en" sz="1400">
                <a:solidFill>
                  <a:srgbClr val="1155CC"/>
                </a:solidFill>
              </a:rPr>
              <a:t>ascribed to humans or a machine in the form of a human</a:t>
            </a:r>
            <a:r>
              <a:rPr lang="en" sz="1400">
                <a:solidFill>
                  <a:schemeClr val="dk1"/>
                </a:solidFill>
              </a:rPr>
              <a:t>."</a:t>
            </a:r>
            <a:endParaRPr sz="1400">
              <a:solidFill>
                <a:schemeClr val="dk1"/>
              </a:solidFill>
            </a:endParaRPr>
          </a:p>
          <a:p>
            <a:pPr indent="0" lvl="0" marL="381000" marR="3810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i="1" lang="en" sz="1400">
                <a:solidFill>
                  <a:schemeClr val="dk1"/>
                </a:solidFill>
              </a:rPr>
              <a:t>[Webster's Dictionary]</a:t>
            </a:r>
            <a:endParaRPr i="1" sz="1400"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br>
              <a:rPr lang="en" sz="14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"a </a:t>
            </a:r>
            <a:r>
              <a:rPr lang="en" sz="1400">
                <a:solidFill>
                  <a:srgbClr val="1155CC"/>
                </a:solidFill>
              </a:rPr>
              <a:t>reprogrammable</a:t>
            </a:r>
            <a:r>
              <a:rPr lang="en" sz="1400">
                <a:solidFill>
                  <a:schemeClr val="dk1"/>
                </a:solidFill>
              </a:rPr>
              <a:t> manipulator device"</a:t>
            </a:r>
            <a:endParaRPr sz="1400">
              <a:solidFill>
                <a:schemeClr val="dk1"/>
              </a:solidFill>
            </a:endParaRPr>
          </a:p>
          <a:p>
            <a:pPr indent="0" lvl="0" marL="381000" marR="381000" rtl="0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i="1" lang="en" sz="1400">
                <a:solidFill>
                  <a:schemeClr val="dk1"/>
                </a:solidFill>
              </a:rPr>
              <a:t>[British Department of Industry]</a:t>
            </a:r>
            <a:endParaRPr i="1" sz="1400"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br>
              <a:rPr lang="en" sz="14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"Robotics is that field concerned with the </a:t>
            </a:r>
            <a:r>
              <a:rPr lang="en" sz="1400">
                <a:solidFill>
                  <a:srgbClr val="1155CC"/>
                </a:solidFill>
              </a:rPr>
              <a:t>intelligent connection of perception to action</a:t>
            </a:r>
            <a:r>
              <a:rPr lang="en" sz="1400">
                <a:solidFill>
                  <a:schemeClr val="dk1"/>
                </a:solidFill>
              </a:rPr>
              <a:t>."</a:t>
            </a:r>
            <a:endParaRPr sz="1400">
              <a:solidFill>
                <a:schemeClr val="dk1"/>
              </a:solidFill>
            </a:endParaRPr>
          </a:p>
          <a:p>
            <a:pPr indent="0" lvl="0" marL="381000" marR="381000" rtl="0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i="1" lang="en" sz="1400">
                <a:solidFill>
                  <a:schemeClr val="dk1"/>
                </a:solidFill>
              </a:rPr>
              <a:t>[Mike Brady]</a:t>
            </a:r>
            <a:endParaRPr i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7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6"/>
          <p:cNvSpPr/>
          <p:nvPr/>
        </p:nvSpPr>
        <p:spPr>
          <a:xfrm>
            <a:off x="7518575" y="4659400"/>
            <a:ext cx="590100" cy="3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7"/>
          <p:cNvSpPr/>
          <p:nvPr/>
        </p:nvSpPr>
        <p:spPr>
          <a:xfrm>
            <a:off x="7420250" y="4665900"/>
            <a:ext cx="590100" cy="3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8"/>
          <p:cNvSpPr/>
          <p:nvPr/>
        </p:nvSpPr>
        <p:spPr>
          <a:xfrm>
            <a:off x="7420250" y="4665900"/>
            <a:ext cx="590100" cy="32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